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7"/>
  </p:notesMasterIdLst>
  <p:sldIdLst>
    <p:sldId id="268" r:id="rId2"/>
    <p:sldId id="269" r:id="rId3"/>
    <p:sldId id="264" r:id="rId4"/>
    <p:sldId id="263" r:id="rId5"/>
    <p:sldId id="265" r:id="rId6"/>
    <p:sldId id="257" r:id="rId7"/>
    <p:sldId id="260" r:id="rId8"/>
    <p:sldId id="275" r:id="rId9"/>
    <p:sldId id="259" r:id="rId10"/>
    <p:sldId id="266" r:id="rId11"/>
    <p:sldId id="267" r:id="rId12"/>
    <p:sldId id="273" r:id="rId13"/>
    <p:sldId id="276" r:id="rId14"/>
    <p:sldId id="274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1741" autoAdjust="0"/>
  </p:normalViewPr>
  <p:slideViewPr>
    <p:cSldViewPr>
      <p:cViewPr varScale="1">
        <p:scale>
          <a:sx n="39" d="100"/>
          <a:sy n="39" d="100"/>
        </p:scale>
        <p:origin x="2060" y="3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2300" tIns="46150" rIns="92300" bIns="4615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2300" tIns="46150" rIns="92300" bIns="46150" rtlCol="0"/>
          <a:lstStyle>
            <a:lvl1pPr algn="r">
              <a:defRPr sz="1200"/>
            </a:lvl1pPr>
          </a:lstStyle>
          <a:p>
            <a:fld id="{B3CAEFD3-6DDA-4B9D-8361-1FE1BF449B40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0" tIns="46150" rIns="92300" bIns="4615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2300" tIns="46150" rIns="92300" bIns="4615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5"/>
            <a:ext cx="2971800" cy="457200"/>
          </a:xfrm>
          <a:prstGeom prst="rect">
            <a:avLst/>
          </a:prstGeom>
        </p:spPr>
        <p:txBody>
          <a:bodyPr vert="horz" lIns="92300" tIns="46150" rIns="92300" bIns="4615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685215"/>
            <a:ext cx="2971800" cy="457200"/>
          </a:xfrm>
          <a:prstGeom prst="rect">
            <a:avLst/>
          </a:prstGeom>
        </p:spPr>
        <p:txBody>
          <a:bodyPr vert="horz" lIns="92300" tIns="46150" rIns="92300" bIns="46150" rtlCol="0" anchor="b"/>
          <a:lstStyle>
            <a:lvl1pPr algn="r">
              <a:defRPr sz="1200"/>
            </a:lvl1pPr>
          </a:lstStyle>
          <a:p>
            <a:fld id="{4CD54CCE-3B5E-4493-8DB9-49242599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03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D54CCE-3B5E-4493-8DB9-492425999E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736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64F389-DCE2-4E3F-BCD7-745236964203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46286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19976A-893E-4F24-863C-B54D43E4041D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7782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394455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D54CCE-3B5E-4493-8DB9-492425999E7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408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D54CCE-3B5E-4493-8DB9-492425999E7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1969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742973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D54CCE-3B5E-4493-8DB9-492425999E7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738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D54CCE-3B5E-4493-8DB9-492425999E7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831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B2D4F8-D480-4527-A80F-F09C58F6F000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1170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DDC1D3-3FF2-42CA-AC7C-CE8C1F5E6DE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0" indent="-5715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74315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E2B88E-2C5D-4275-859C-6E4627DD4C8A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091461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D54CCE-3B5E-4493-8DB9-492425999E7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165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26BCDB-B1A3-4019-9ED1-E5095012879A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977099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D54CCE-3B5E-4493-8DB9-492425999E7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3149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F1AE40-2ED4-40C3-9D0F-25AC9D3FFE2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34357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77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54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41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45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97497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DD MMM YY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24200" y="6324600"/>
            <a:ext cx="2895600" cy="365125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50" i="1"/>
            </a:lvl1pPr>
          </a:lstStyle>
          <a:p>
            <a:pPr>
              <a:defRPr/>
            </a:pPr>
            <a:r>
              <a:rPr lang="en-US"/>
              <a:t/>
            </a:r>
            <a:br>
              <a:rPr lang="en-US"/>
            </a:br>
            <a:endParaRPr lang="en-US"/>
          </a:p>
          <a:p>
            <a:pPr>
              <a:defRPr/>
            </a:pPr>
            <a:r>
              <a:rPr lang="en-US"/>
              <a:t>&lt;#&gt;</a:t>
            </a:r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877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887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2630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202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6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025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0818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6029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1416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OfficerSeal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98425"/>
            <a:ext cx="968375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1600200" y="1447800"/>
            <a:ext cx="67818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lsuite.mil/book/groups/hqmc-hrom-ler-virtual-trainin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vilianbenefits.hroc.navy.mil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Labor and Employee Relations</a:t>
            </a:r>
            <a:r>
              <a:rPr sz="2000" dirty="0"/>
              <a:t/>
            </a:r>
            <a:br>
              <a:rPr sz="2000" dirty="0"/>
            </a:br>
            <a:endParaRPr sz="2000" dirty="0"/>
          </a:p>
        </p:txBody>
      </p:sp>
      <p:sp>
        <p:nvSpPr>
          <p:cNvPr id="3" name="Rectangle 2"/>
          <p:cNvSpPr/>
          <p:nvPr/>
        </p:nvSpPr>
        <p:spPr>
          <a:xfrm>
            <a:off x="1219200" y="993062"/>
            <a:ext cx="73864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Human Resources &amp; Organizational Management Branch (HROM)</a:t>
            </a:r>
          </a:p>
        </p:txBody>
      </p:sp>
    </p:spTree>
    <p:extLst>
      <p:ext uri="{BB962C8B-B14F-4D97-AF65-F5344CB8AC3E}">
        <p14:creationId xmlns:p14="http://schemas.microsoft.com/office/powerpoint/2010/main" val="217422232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960120"/>
          </a:xfrm>
        </p:spPr>
        <p:txBody>
          <a:bodyPr/>
          <a:lstStyle/>
          <a:p>
            <a:pPr eaLnBrk="1" hangingPunct="1"/>
            <a:r>
              <a:rPr lang="en-US" dirty="0" smtClean="0"/>
              <a:t>Injury Compensation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dirty="0" smtClean="0"/>
              <a:t>Federal Employees Compensation Act (FECA)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Provides benefits to employees for disability due to injury or disease sustained in the performance of duty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The Office of Workers’ Compensation at the Department of Labor makes all decisions regarding entitlement to FECA benefits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Payments to dependents if injury or disease causes death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Injury </a:t>
            </a:r>
            <a:r>
              <a:rPr lang="en-US" sz="2400" dirty="0" smtClean="0"/>
              <a:t>Compensation Program Administrator, OWCP</a:t>
            </a:r>
            <a:endParaRPr lang="en-US" sz="2400" dirty="0"/>
          </a:p>
          <a:p>
            <a:pPr lvl="2">
              <a:lnSpc>
                <a:spcPct val="90000"/>
              </a:lnSpc>
            </a:pPr>
            <a:r>
              <a:rPr lang="en-US" sz="2000" dirty="0"/>
              <a:t>Brenda Welch, brenda.welch@usmc.mil, 703-784-3314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Ana Prada, ana.m.prada@usmc.mil, 703-784-3793</a:t>
            </a:r>
          </a:p>
          <a:p>
            <a:pPr lvl="1" eaLnBrk="1" hangingPunct="1">
              <a:lnSpc>
                <a:spcPct val="90000"/>
              </a:lnSpc>
            </a:pPr>
            <a:endParaRPr lang="en-US" sz="24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76376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457200"/>
          <a:lstStyle/>
          <a:p>
            <a:pPr algn="ctr" eaLnBrk="1" hangingPunct="1"/>
            <a:r>
              <a:rPr lang="en-US" sz="3600" b="1" dirty="0" smtClean="0"/>
              <a:t> </a:t>
            </a:r>
            <a:r>
              <a:rPr lang="en-US" sz="4000" dirty="0" smtClean="0"/>
              <a:t>Civilian Employee Assistance </a:t>
            </a:r>
            <a:br>
              <a:rPr lang="en-US" sz="4000" dirty="0" smtClean="0"/>
            </a:br>
            <a:r>
              <a:rPr lang="en-US" sz="4000" dirty="0" smtClean="0"/>
              <a:t>Program (CEAP)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dirty="0" smtClean="0"/>
              <a:t>Assistance to employees and their families who have:</a:t>
            </a:r>
          </a:p>
          <a:p>
            <a:pPr lvl="1" eaLnBrk="1" hangingPunct="1"/>
            <a:r>
              <a:rPr lang="en-US" sz="2400" dirty="0" smtClean="0"/>
              <a:t>Alcohol or drug problems </a:t>
            </a:r>
          </a:p>
          <a:p>
            <a:pPr lvl="1" eaLnBrk="1" hangingPunct="1"/>
            <a:r>
              <a:rPr lang="en-US" sz="2400" dirty="0" smtClean="0"/>
              <a:t>Financial problems</a:t>
            </a:r>
          </a:p>
          <a:p>
            <a:pPr lvl="1" eaLnBrk="1" hangingPunct="1"/>
            <a:r>
              <a:rPr lang="en-US" sz="2400" dirty="0" smtClean="0"/>
              <a:t>Legal problems</a:t>
            </a:r>
          </a:p>
          <a:p>
            <a:pPr lvl="1" eaLnBrk="1" hangingPunct="1"/>
            <a:r>
              <a:rPr lang="en-US" sz="2400" dirty="0" smtClean="0"/>
              <a:t>Elder care</a:t>
            </a:r>
          </a:p>
          <a:p>
            <a:pPr lvl="1"/>
            <a:r>
              <a:rPr lang="en-US" sz="2400" dirty="0"/>
              <a:t>Personal or family problems which have, or may have, an adverse effect on job performance or adherence to acceptable standards of </a:t>
            </a:r>
            <a:r>
              <a:rPr lang="en-US" sz="2400" dirty="0" smtClean="0"/>
              <a:t>conduct</a:t>
            </a:r>
          </a:p>
          <a:p>
            <a:pPr marL="57150" indent="0">
              <a:buNone/>
            </a:pPr>
            <a:r>
              <a:rPr lang="en-US" sz="2800" dirty="0" smtClean="0"/>
              <a:t>DON </a:t>
            </a:r>
            <a:r>
              <a:rPr lang="en-US" sz="2800" dirty="0"/>
              <a:t>Civilian Employee Assistance Program</a:t>
            </a:r>
          </a:p>
          <a:p>
            <a:pPr marL="457200" lvl="1" indent="0">
              <a:buNone/>
            </a:pPr>
            <a:r>
              <a:rPr lang="en-US" sz="2400" dirty="0" smtClean="0"/>
              <a:t>1-844-366-2327</a:t>
            </a:r>
            <a:r>
              <a:rPr lang="en-US" sz="2400" dirty="0"/>
              <a:t>, https://magellanascend.com</a:t>
            </a:r>
          </a:p>
          <a:p>
            <a:pPr marL="457200" lvl="1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55589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/>
          <a:lstStyle/>
          <a:p>
            <a:r>
              <a:rPr lang="en-US" dirty="0" smtClean="0"/>
              <a:t>Your Performance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supervisor should meet with you to discuss your performance standards within </a:t>
            </a:r>
            <a:r>
              <a:rPr lang="en-US" dirty="0" smtClean="0">
                <a:solidFill>
                  <a:srgbClr val="FF0000"/>
                </a:solidFill>
              </a:rPr>
              <a:t>30 days from today</a:t>
            </a:r>
            <a:endParaRPr lang="en-US" dirty="0"/>
          </a:p>
          <a:p>
            <a:r>
              <a:rPr lang="en-US" dirty="0" smtClean="0"/>
              <a:t>Performance period: 1 </a:t>
            </a:r>
            <a:r>
              <a:rPr lang="en-US" dirty="0"/>
              <a:t>April to 31 March </a:t>
            </a:r>
            <a:endParaRPr lang="en-US" dirty="0" smtClean="0"/>
          </a:p>
          <a:p>
            <a:r>
              <a:rPr lang="en-US" dirty="0"/>
              <a:t>Performance </a:t>
            </a:r>
            <a:r>
              <a:rPr lang="en-US" dirty="0" smtClean="0"/>
              <a:t>System also includes </a:t>
            </a:r>
            <a:r>
              <a:rPr lang="en-US" dirty="0"/>
              <a:t>three (3) performance </a:t>
            </a:r>
            <a:r>
              <a:rPr lang="en-US" dirty="0" smtClean="0"/>
              <a:t>discussions, a documented Progress Review, and an Annual Rating of Record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46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LER Provided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kern="1200" dirty="0" smtClean="0">
                <a:solidFill>
                  <a:schemeClr val="tx1"/>
                </a:solidFill>
              </a:rPr>
              <a:t>LER </a:t>
            </a:r>
            <a:r>
              <a:rPr lang="en-US" kern="1200" dirty="0">
                <a:solidFill>
                  <a:schemeClr val="tx1"/>
                </a:solidFill>
              </a:rPr>
              <a:t>offers a variety of virtual and interactive instructor-led classes to Federal Supervisors and Managers as well as Employees</a:t>
            </a:r>
            <a:endParaRPr lang="en-US" kern="1200" dirty="0" smtClean="0">
              <a:solidFill>
                <a:schemeClr val="tx1"/>
              </a:solidFill>
            </a:endParaRPr>
          </a:p>
          <a:p>
            <a:endParaRPr lang="en-US" kern="1200" dirty="0" smtClean="0">
              <a:solidFill>
                <a:schemeClr val="tx1"/>
              </a:solidFill>
            </a:endParaRPr>
          </a:p>
          <a:p>
            <a:r>
              <a:rPr lang="en-US" kern="1200" dirty="0" err="1" smtClean="0">
                <a:solidFill>
                  <a:schemeClr val="tx1"/>
                </a:solidFill>
              </a:rPr>
              <a:t>MilSuite</a:t>
            </a:r>
            <a:r>
              <a:rPr lang="en-US" kern="1200" dirty="0" smtClean="0">
                <a:solidFill>
                  <a:schemeClr val="tx1"/>
                </a:solidFill>
              </a:rPr>
              <a:t> Training Recordings:</a:t>
            </a:r>
          </a:p>
          <a:p>
            <a:pPr lvl="1"/>
            <a:r>
              <a:rPr lang="en-US" u="sng" dirty="0" smtClean="0">
                <a:hlinkClick r:id="rId3"/>
              </a:rPr>
              <a:t>https</a:t>
            </a:r>
            <a:r>
              <a:rPr lang="en-US" u="sng" dirty="0">
                <a:hlinkClick r:id="rId3"/>
              </a:rPr>
              <a:t>://www.milsuite.mil/book/groups/hqmc-hrom-ler-virtual-training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17548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Contact Information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6300" y="1616112"/>
            <a:ext cx="7391400" cy="60016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200" dirty="0" smtClean="0">
                <a:solidFill>
                  <a:prstClr val="black"/>
                </a:solidFill>
                <a:latin typeface="Calibri"/>
                <a:cs typeface="Arial" charset="0"/>
              </a:rPr>
              <a:t>Labor and Employee Relations (Pentagon)</a:t>
            </a:r>
            <a:endParaRPr lang="en-US" sz="2200" dirty="0">
              <a:solidFill>
                <a:prstClr val="black"/>
              </a:solidFill>
              <a:latin typeface="Calibri"/>
              <a:cs typeface="Arial" charset="0"/>
            </a:endParaRPr>
          </a:p>
          <a:p>
            <a:pPr lvl="0"/>
            <a:r>
              <a:rPr lang="en-US" sz="2200" dirty="0" smtClean="0">
                <a:solidFill>
                  <a:prstClr val="black"/>
                </a:solidFill>
                <a:latin typeface="Calibri"/>
                <a:cs typeface="Arial" charset="0"/>
              </a:rPr>
              <a:t>Room 2C253</a:t>
            </a:r>
            <a:br>
              <a:rPr lang="en-US" sz="2200" dirty="0" smtClean="0">
                <a:solidFill>
                  <a:prstClr val="black"/>
                </a:solidFill>
                <a:latin typeface="Calibri"/>
                <a:cs typeface="Arial" charset="0"/>
              </a:rPr>
            </a:br>
            <a:r>
              <a:rPr lang="en-US" sz="2200" dirty="0" smtClean="0">
                <a:solidFill>
                  <a:prstClr val="black"/>
                </a:solidFill>
                <a:latin typeface="Calibri"/>
                <a:cs typeface="Arial" charset="0"/>
              </a:rPr>
              <a:t>Email: </a:t>
            </a:r>
            <a:r>
              <a:rPr lang="en-US" sz="2400" dirty="0"/>
              <a:t>smb_hqmc_ler_ptgz@usmc.mil</a:t>
            </a:r>
          </a:p>
          <a:p>
            <a:pPr>
              <a:defRPr/>
            </a:pPr>
            <a:r>
              <a:rPr lang="en-US" sz="2200" dirty="0" smtClean="0">
                <a:solidFill>
                  <a:prstClr val="black"/>
                </a:solidFill>
                <a:latin typeface="Calibri"/>
                <a:cs typeface="Arial" charset="0"/>
              </a:rPr>
              <a:t>Phone</a:t>
            </a:r>
            <a:r>
              <a:rPr lang="en-US" sz="2200" dirty="0">
                <a:solidFill>
                  <a:prstClr val="black"/>
                </a:solidFill>
                <a:latin typeface="Calibri"/>
                <a:cs typeface="Arial" charset="0"/>
              </a:rPr>
              <a:t>: </a:t>
            </a:r>
            <a:r>
              <a:rPr lang="en-US" sz="2200" dirty="0" smtClean="0">
                <a:solidFill>
                  <a:prstClr val="black"/>
                </a:solidFill>
                <a:latin typeface="Calibri"/>
                <a:cs typeface="Arial" charset="0"/>
              </a:rPr>
              <a:t>(703) 695-3891</a:t>
            </a:r>
            <a:endParaRPr lang="en-US" sz="2200" dirty="0">
              <a:solidFill>
                <a:prstClr val="black"/>
              </a:solidFill>
              <a:latin typeface="Calibri"/>
              <a:cs typeface="Arial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2200" dirty="0">
              <a:solidFill>
                <a:prstClr val="black"/>
              </a:solidFill>
              <a:latin typeface="Calibri"/>
              <a:cs typeface="Arial" charset="0"/>
            </a:endParaRPr>
          </a:p>
          <a:p>
            <a:pPr>
              <a:defRPr/>
            </a:pPr>
            <a:r>
              <a:rPr lang="en-US" sz="2200" dirty="0" smtClean="0">
                <a:solidFill>
                  <a:prstClr val="black"/>
                </a:solidFill>
                <a:latin typeface="Calibri"/>
                <a:cs typeface="Arial" charset="0"/>
              </a:rPr>
              <a:t>Labor and Employee Relations (Quantico)</a:t>
            </a:r>
            <a:endParaRPr lang="en-US" sz="2200" dirty="0">
              <a:solidFill>
                <a:prstClr val="black"/>
              </a:solidFill>
              <a:latin typeface="Calibri"/>
              <a:cs typeface="Arial" charset="0"/>
            </a:endParaRPr>
          </a:p>
          <a:p>
            <a:pPr>
              <a:defRPr/>
            </a:pPr>
            <a:r>
              <a:rPr lang="en-US" sz="2200" dirty="0" smtClean="0">
                <a:solidFill>
                  <a:prstClr val="black"/>
                </a:solidFill>
                <a:latin typeface="Calibri"/>
                <a:cs typeface="Arial" charset="0"/>
              </a:rPr>
              <a:t>Building 2004, 1</a:t>
            </a:r>
            <a:r>
              <a:rPr lang="en-US" sz="2200" baseline="30000" dirty="0" smtClean="0">
                <a:solidFill>
                  <a:prstClr val="black"/>
                </a:solidFill>
                <a:latin typeface="Calibri"/>
                <a:cs typeface="Arial" charset="0"/>
              </a:rPr>
              <a:t>st</a:t>
            </a:r>
            <a:r>
              <a:rPr lang="en-US" sz="2200" dirty="0" smtClean="0">
                <a:solidFill>
                  <a:prstClr val="black"/>
                </a:solidFill>
                <a:latin typeface="Calibri"/>
                <a:cs typeface="Arial" charset="0"/>
              </a:rPr>
              <a:t> Deck</a:t>
            </a:r>
          </a:p>
          <a:p>
            <a:pPr>
              <a:defRPr/>
            </a:pPr>
            <a:r>
              <a:rPr lang="en-US" sz="2200" dirty="0" smtClean="0">
                <a:solidFill>
                  <a:prstClr val="black"/>
                </a:solidFill>
                <a:latin typeface="Calibri"/>
                <a:cs typeface="Arial" charset="0"/>
              </a:rPr>
              <a:t>Email</a:t>
            </a:r>
            <a:r>
              <a:rPr lang="en-US" sz="2200" dirty="0">
                <a:solidFill>
                  <a:prstClr val="black"/>
                </a:solidFill>
                <a:latin typeface="Calibri"/>
                <a:cs typeface="Arial" charset="0"/>
              </a:rPr>
              <a:t>: </a:t>
            </a:r>
            <a:r>
              <a:rPr lang="en-US" sz="2400" dirty="0" smtClean="0"/>
              <a:t>smb_hqmc_ler_quan@usmc.mil</a:t>
            </a:r>
            <a:r>
              <a:rPr lang="en-US" sz="2200" dirty="0" smtClean="0"/>
              <a:t> </a:t>
            </a:r>
          </a:p>
          <a:p>
            <a:pPr>
              <a:defRPr/>
            </a:pPr>
            <a:r>
              <a:rPr lang="en-US" sz="2200" dirty="0" smtClean="0">
                <a:solidFill>
                  <a:prstClr val="black"/>
                </a:solidFill>
                <a:latin typeface="Calibri"/>
                <a:cs typeface="Arial" charset="0"/>
              </a:rPr>
              <a:t>Phone</a:t>
            </a:r>
            <a:r>
              <a:rPr lang="en-US" sz="2200" dirty="0">
                <a:solidFill>
                  <a:prstClr val="black"/>
                </a:solidFill>
                <a:latin typeface="Calibri"/>
                <a:cs typeface="Arial" charset="0"/>
              </a:rPr>
              <a:t>: </a:t>
            </a:r>
            <a:r>
              <a:rPr lang="en-US" sz="2200" dirty="0" smtClean="0">
                <a:solidFill>
                  <a:prstClr val="black"/>
                </a:solidFill>
                <a:latin typeface="Calibri"/>
                <a:cs typeface="Arial" charset="0"/>
              </a:rPr>
              <a:t>(703) 784-2049</a:t>
            </a:r>
          </a:p>
          <a:p>
            <a:pPr>
              <a:defRPr/>
            </a:pPr>
            <a:endParaRPr lang="en-US" sz="2200" dirty="0">
              <a:solidFill>
                <a:prstClr val="black"/>
              </a:solidFill>
              <a:latin typeface="Calibri"/>
              <a:cs typeface="Arial" charset="0"/>
            </a:endParaRPr>
          </a:p>
          <a:p>
            <a:pPr>
              <a:defRPr/>
            </a:pPr>
            <a:r>
              <a:rPr lang="en-US" sz="2200" dirty="0">
                <a:solidFill>
                  <a:prstClr val="black"/>
                </a:solidFill>
                <a:latin typeface="Calibri"/>
                <a:cs typeface="Arial" charset="0"/>
              </a:rPr>
              <a:t>Labor and Employee Relations </a:t>
            </a:r>
            <a:r>
              <a:rPr lang="en-US" sz="2200" dirty="0" smtClean="0">
                <a:solidFill>
                  <a:prstClr val="black"/>
                </a:solidFill>
                <a:latin typeface="Calibri"/>
                <a:cs typeface="Arial" charset="0"/>
              </a:rPr>
              <a:t>(Field Team)</a:t>
            </a:r>
            <a:endParaRPr lang="en-US" sz="2200" dirty="0">
              <a:solidFill>
                <a:prstClr val="black"/>
              </a:solidFill>
              <a:latin typeface="Calibri"/>
              <a:cs typeface="Arial" charset="0"/>
            </a:endParaRPr>
          </a:p>
          <a:p>
            <a:pPr>
              <a:defRPr/>
            </a:pPr>
            <a:r>
              <a:rPr lang="en-US" sz="2200" dirty="0">
                <a:solidFill>
                  <a:prstClr val="black"/>
                </a:solidFill>
                <a:latin typeface="Calibri"/>
                <a:cs typeface="Arial" charset="0"/>
              </a:rPr>
              <a:t>Building 2004, 1</a:t>
            </a:r>
            <a:r>
              <a:rPr lang="en-US" sz="2200" baseline="30000" dirty="0">
                <a:solidFill>
                  <a:prstClr val="black"/>
                </a:solidFill>
                <a:latin typeface="Calibri"/>
                <a:cs typeface="Arial" charset="0"/>
              </a:rPr>
              <a:t>st</a:t>
            </a:r>
            <a:r>
              <a:rPr lang="en-US" sz="2200" dirty="0">
                <a:solidFill>
                  <a:prstClr val="black"/>
                </a:solidFill>
                <a:latin typeface="Calibri"/>
                <a:cs typeface="Arial" charset="0"/>
              </a:rPr>
              <a:t> Deck</a:t>
            </a:r>
          </a:p>
          <a:p>
            <a:pPr>
              <a:defRPr/>
            </a:pPr>
            <a:r>
              <a:rPr lang="en-US" sz="2200" dirty="0">
                <a:solidFill>
                  <a:prstClr val="black"/>
                </a:solidFill>
                <a:latin typeface="Calibri"/>
                <a:cs typeface="Arial" charset="0"/>
              </a:rPr>
              <a:t>Email: </a:t>
            </a:r>
            <a:r>
              <a:rPr lang="en-US" sz="2400" dirty="0" smtClean="0"/>
              <a:t>smb_hqmc_ler_field_team_quan@usmc.mil</a:t>
            </a:r>
          </a:p>
          <a:p>
            <a:pPr>
              <a:defRPr/>
            </a:pPr>
            <a:r>
              <a:rPr lang="en-US" sz="2200" dirty="0" smtClean="0">
                <a:solidFill>
                  <a:prstClr val="black"/>
                </a:solidFill>
                <a:latin typeface="Calibri"/>
                <a:cs typeface="Arial" charset="0"/>
              </a:rPr>
              <a:t>Phone: (703) 784-2049</a:t>
            </a:r>
          </a:p>
          <a:p>
            <a:pPr>
              <a:defRPr/>
            </a:pPr>
            <a:endParaRPr lang="en-US" sz="2200" dirty="0">
              <a:solidFill>
                <a:prstClr val="black"/>
              </a:solidFill>
              <a:latin typeface="Calibri"/>
              <a:cs typeface="Arial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fr-FR" sz="2400" dirty="0">
                <a:solidFill>
                  <a:prstClr val="black"/>
                </a:solidFill>
                <a:latin typeface="Calibri"/>
                <a:cs typeface="Arial" charset="0"/>
              </a:rPr>
              <a:t/>
            </a:r>
            <a:br>
              <a:rPr lang="fr-FR" sz="2400" dirty="0">
                <a:solidFill>
                  <a:prstClr val="black"/>
                </a:solidFill>
                <a:latin typeface="Calibri"/>
                <a:cs typeface="Arial" charset="0"/>
              </a:rPr>
            </a:br>
            <a:endParaRPr lang="en-US" sz="2400" dirty="0">
              <a:solidFill>
                <a:srgbClr val="0070C0"/>
              </a:solidFill>
              <a:latin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42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smtClean="0"/>
              <a:t>Questions</a:t>
            </a:r>
            <a:endParaRPr sz="4400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793" y="1600200"/>
            <a:ext cx="5656414" cy="4525963"/>
          </a:xfrm>
        </p:spPr>
      </p:pic>
    </p:spTree>
    <p:extLst>
      <p:ext uri="{BB962C8B-B14F-4D97-AF65-F5344CB8AC3E}">
        <p14:creationId xmlns:p14="http://schemas.microsoft.com/office/powerpoint/2010/main" val="140171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dirty="0"/>
              <a:t>What we do 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dirty="0" smtClean="0"/>
              <a:t>Employee Relations</a:t>
            </a:r>
          </a:p>
          <a:p>
            <a:pPr lvl="1"/>
            <a:r>
              <a:rPr lang="en-US" dirty="0" smtClean="0"/>
              <a:t>Awards</a:t>
            </a:r>
          </a:p>
          <a:p>
            <a:pPr lvl="1"/>
            <a:r>
              <a:rPr lang="en-US" dirty="0" smtClean="0"/>
              <a:t>Discipline</a:t>
            </a:r>
          </a:p>
          <a:p>
            <a:pPr lvl="1"/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Work Schedules</a:t>
            </a:r>
          </a:p>
          <a:p>
            <a:pPr lvl="1"/>
            <a:r>
              <a:rPr lang="en-US" dirty="0" smtClean="0"/>
              <a:t>Unemployment Compensation</a:t>
            </a:r>
          </a:p>
          <a:p>
            <a:pPr lvl="1"/>
            <a:r>
              <a:rPr lang="en-US" dirty="0" smtClean="0"/>
              <a:t>Workers’ Compensation</a:t>
            </a:r>
          </a:p>
          <a:p>
            <a:pPr lvl="1"/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Labor Relations</a:t>
            </a:r>
          </a:p>
          <a:p>
            <a:pPr lvl="1"/>
            <a:r>
              <a:rPr lang="en-US" dirty="0" smtClean="0"/>
              <a:t>Grievances</a:t>
            </a:r>
          </a:p>
          <a:p>
            <a:pPr lvl="1"/>
            <a:r>
              <a:rPr lang="en-US" dirty="0" smtClean="0"/>
              <a:t>Union Notifications</a:t>
            </a:r>
            <a:endParaRPr lang="en-US" dirty="0"/>
          </a:p>
          <a:p>
            <a:pPr marL="457200" lvl="1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6009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Standards of Conduct</a:t>
            </a:r>
          </a:p>
        </p:txBody>
      </p:sp>
      <p:sp>
        <p:nvSpPr>
          <p:cNvPr id="922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219200" y="2017713"/>
            <a:ext cx="7735888" cy="28590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All employees expected to adhere to acceptable standards of conduct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Some things are obvious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Follow proper orders of your supervisor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Use of foul or inappropriate language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Arrive at work on time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Other things are not so obvious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Policy on use of government equipment for personal use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Rules on using a government vehicle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/>
          </a:p>
        </p:txBody>
      </p:sp>
      <p:sp>
        <p:nvSpPr>
          <p:cNvPr id="266248" name="Rectangle 8"/>
          <p:cNvSpPr>
            <a:spLocks noChangeArrowheads="1"/>
          </p:cNvSpPr>
          <p:nvPr/>
        </p:nvSpPr>
        <p:spPr bwMode="auto">
          <a:xfrm>
            <a:off x="1066800" y="5105400"/>
            <a:ext cx="5410200" cy="1219200"/>
          </a:xfrm>
          <a:prstGeom prst="rect">
            <a:avLst/>
          </a:prstGeom>
          <a:solidFill>
            <a:srgbClr val="FFFFFF"/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CC0000"/>
                </a:solidFill>
              </a:rPr>
              <a:t>CHECK WITH YOUR SUPERVISOR WHENEVER </a:t>
            </a:r>
          </a:p>
          <a:p>
            <a:pPr algn="ctr"/>
            <a:r>
              <a:rPr lang="en-US" b="1">
                <a:solidFill>
                  <a:srgbClr val="CC0000"/>
                </a:solidFill>
              </a:rPr>
              <a:t>YOU DO NOT KNOW OR UNDERSTAND </a:t>
            </a:r>
          </a:p>
          <a:p>
            <a:pPr algn="ctr"/>
            <a:r>
              <a:rPr lang="en-US" b="1">
                <a:solidFill>
                  <a:srgbClr val="CC0000"/>
                </a:solidFill>
              </a:rPr>
              <a:t>A WORKPLACE RULE OR POLICY</a:t>
            </a: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963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6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81800" y="63246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0FCC35FE-416D-4792-A580-89EB389A02CC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199" y="685800"/>
            <a:ext cx="8229600" cy="731520"/>
          </a:xfrm>
        </p:spPr>
        <p:txBody>
          <a:bodyPr/>
          <a:lstStyle/>
          <a:p>
            <a:pPr eaLnBrk="1" hangingPunct="1"/>
            <a:r>
              <a:rPr lang="en-US" dirty="0" smtClean="0"/>
              <a:t>Drug-Free Workplace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 smtClean="0"/>
              <a:t>Policy: </a:t>
            </a:r>
          </a:p>
          <a:p>
            <a:pPr marL="400050" lvl="1" indent="0">
              <a:lnSpc>
                <a:spcPct val="90000"/>
              </a:lnSpc>
              <a:buNone/>
            </a:pPr>
            <a:r>
              <a:rPr lang="en-US" dirty="0" smtClean="0"/>
              <a:t>Eliminate illegal use of drugs by civilians by: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Requiring random testing of employees in certain positions 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Test-Designated Positions (TDPs)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Testing of any civilian based on “reasonable suspicion” of illegal drug use or unsafe </a:t>
            </a:r>
            <a:r>
              <a:rPr lang="en-US" dirty="0" smtClean="0"/>
              <a:t>practices/accidents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Medical Marijuana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Safe Harbor</a:t>
            </a:r>
          </a:p>
          <a:p>
            <a:pPr lvl="2" eaLnBrk="1" hangingPunct="1">
              <a:lnSpc>
                <a:spcPct val="90000"/>
              </a:lnSpc>
              <a:buSzPct val="125000"/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36869" name="Text Box 10"/>
          <p:cNvSpPr txBox="1">
            <a:spLocks noChangeArrowheads="1"/>
          </p:cNvSpPr>
          <p:nvPr/>
        </p:nvSpPr>
        <p:spPr bwMode="auto">
          <a:xfrm flipV="1">
            <a:off x="6019800" y="24384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54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 lIns="457200"/>
          <a:lstStyle/>
          <a:p>
            <a:pPr algn="ctr" eaLnBrk="1" hangingPunct="1"/>
            <a:r>
              <a:rPr lang="en-US" sz="4000" dirty="0" smtClean="0"/>
              <a:t>Are You in a Bargaining Unit? 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Check with Human Resources</a:t>
            </a:r>
          </a:p>
          <a:p>
            <a:pPr eaLnBrk="1" hangingPunct="1"/>
            <a:r>
              <a:rPr lang="en-US" sz="2800" dirty="0" smtClean="0"/>
              <a:t>Check your SF-50 (Notification of Personnel Action)</a:t>
            </a:r>
          </a:p>
          <a:p>
            <a:pPr lvl="1" eaLnBrk="1" hangingPunct="1"/>
            <a:r>
              <a:rPr lang="en-US" sz="2400" dirty="0" smtClean="0"/>
              <a:t>If block 37 shows any number other than  “8888” or a “7777” you are in the bargaining unit</a:t>
            </a:r>
          </a:p>
          <a:p>
            <a:pPr eaLnBrk="1" hangingPunct="1"/>
            <a:r>
              <a:rPr lang="en-US" sz="2800" dirty="0" smtClean="0"/>
              <a:t>If you are a supervisor, a management official, a confidential employee,  or an employee engaged in intelligence or investigative work you are excluded from the bargaining unit</a:t>
            </a:r>
          </a:p>
        </p:txBody>
      </p:sp>
    </p:spTree>
    <p:extLst>
      <p:ext uri="{BB962C8B-B14F-4D97-AF65-F5344CB8AC3E}">
        <p14:creationId xmlns:p14="http://schemas.microsoft.com/office/powerpoint/2010/main" val="35174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554162"/>
          </a:xfrm>
        </p:spPr>
        <p:txBody>
          <a:bodyPr/>
          <a:lstStyle/>
          <a:p>
            <a:pPr eaLnBrk="1" hangingPunct="1"/>
            <a:r>
              <a:rPr lang="en-US" sz="2800" dirty="0" smtClean="0"/>
              <a:t>Work Schedule, Telework </a:t>
            </a:r>
            <a:br>
              <a:rPr lang="en-US" sz="2800" dirty="0" smtClean="0"/>
            </a:br>
            <a:r>
              <a:rPr lang="en-US" sz="2800" dirty="0" smtClean="0"/>
              <a:t>and Weather Emergencies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Work schedule options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Straight 8’s, Alternative Work Schedules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Telework 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Must have written agreement on file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Must complete training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Weather 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OPM “app”  - Pentagon only 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Text and email  - Quantico MCB only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2576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Federal Benefits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sz="2400" dirty="0" smtClean="0"/>
              <a:t>Federal Employee’s Health Benefits (FEHB)</a:t>
            </a:r>
          </a:p>
          <a:p>
            <a:pPr eaLnBrk="1" hangingPunct="1"/>
            <a:r>
              <a:rPr lang="en-US" sz="2400" dirty="0" smtClean="0"/>
              <a:t>Federal Employee’s Dental and Vision Insurance Program (FEDVIP)</a:t>
            </a:r>
          </a:p>
          <a:p>
            <a:pPr eaLnBrk="1" hangingPunct="1"/>
            <a:r>
              <a:rPr lang="en-US" sz="2400" dirty="0" smtClean="0"/>
              <a:t>Flexible Spending Account (FSA)</a:t>
            </a:r>
          </a:p>
          <a:p>
            <a:pPr eaLnBrk="1" hangingPunct="1"/>
            <a:r>
              <a:rPr lang="en-US" sz="2400" dirty="0" smtClean="0"/>
              <a:t>Federal Employee’s Group Life Insurance (FEGLI)</a:t>
            </a:r>
          </a:p>
          <a:p>
            <a:pPr eaLnBrk="1" hangingPunct="1"/>
            <a:r>
              <a:rPr lang="en-US" sz="2400" dirty="0" smtClean="0"/>
              <a:t>Federal Long Term Care Insurance (FLTC) </a:t>
            </a:r>
          </a:p>
          <a:p>
            <a:r>
              <a:rPr lang="en-US" sz="2400" dirty="0"/>
              <a:t>Retirement Plans:</a:t>
            </a:r>
          </a:p>
          <a:p>
            <a:pPr lvl="1"/>
            <a:r>
              <a:rPr lang="en-US" sz="1800" dirty="0"/>
              <a:t>Civil Service Retirement System (CSRS/CSRS Offset)</a:t>
            </a:r>
          </a:p>
          <a:p>
            <a:pPr lvl="1"/>
            <a:r>
              <a:rPr lang="en-US" sz="1800" dirty="0"/>
              <a:t>Federal Employee Retirement System (FERS)</a:t>
            </a:r>
          </a:p>
          <a:p>
            <a:pPr eaLnBrk="1" hangingPunct="1"/>
            <a:r>
              <a:rPr lang="en-US" sz="2400" dirty="0" smtClean="0"/>
              <a:t>Thrift Savings Plan (TSP) and TSP Catch-up</a:t>
            </a:r>
          </a:p>
          <a:p>
            <a:pPr eaLnBrk="1" hangingPunct="1"/>
            <a:r>
              <a:rPr lang="en-US" sz="2400" dirty="0" smtClean="0"/>
              <a:t>Military </a:t>
            </a:r>
            <a:r>
              <a:rPr lang="en-US" sz="2400" dirty="0"/>
              <a:t>Buyback  </a:t>
            </a:r>
            <a:endParaRPr lang="en-US" sz="2400" dirty="0" smtClean="0"/>
          </a:p>
          <a:p>
            <a:pPr eaLnBrk="1" hangingPunct="1">
              <a:buFontTx/>
              <a:buChar char="•"/>
            </a:pPr>
            <a:endParaRPr lang="en-US" sz="2800" dirty="0" smtClean="0"/>
          </a:p>
          <a:p>
            <a:pPr eaLnBrk="1" hangingPunct="1"/>
            <a:endParaRPr lang="en-US" sz="2400" dirty="0" smtClean="0"/>
          </a:p>
          <a:p>
            <a:pPr eaLnBrk="1" hangingPunct="1"/>
            <a:endParaRPr lang="en-US" sz="2400" dirty="0" smtClean="0"/>
          </a:p>
          <a:p>
            <a:pPr eaLnBrk="1" hangingPunct="1"/>
            <a:endParaRPr lang="en-US" sz="2400" dirty="0" smtClean="0"/>
          </a:p>
          <a:p>
            <a:pPr eaLnBrk="1" hangingPunct="1">
              <a:buFont typeface="Wingdings" pitchFamily="2" charset="2"/>
              <a:buNone/>
            </a:pPr>
            <a:endParaRPr lang="en-US" sz="2400" dirty="0" smtClean="0"/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4812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</p:spPr>
        <p:txBody>
          <a:bodyPr/>
          <a:lstStyle/>
          <a:p>
            <a:r>
              <a:rPr lang="en-US" dirty="0" smtClean="0"/>
              <a:t>Civilian Benefits Center</a:t>
            </a:r>
            <a:br>
              <a:rPr lang="en-US" dirty="0" smtClean="0"/>
            </a:br>
            <a:r>
              <a:rPr lang="en-US" dirty="0" smtClean="0"/>
              <a:t> Information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GRB Platform</a:t>
            </a:r>
          </a:p>
          <a:p>
            <a:r>
              <a:rPr lang="en-US" dirty="0" smtClean="0"/>
              <a:t>Online from government computer</a:t>
            </a:r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https://www.civilianbenefits.hroc.navy.mil</a:t>
            </a:r>
            <a:r>
              <a:rPr lang="en-US" dirty="0" smtClean="0"/>
              <a:t>/</a:t>
            </a:r>
          </a:p>
          <a:p>
            <a:r>
              <a:rPr lang="en-US" dirty="0" smtClean="0"/>
              <a:t>Phone: 1-888-320-2917</a:t>
            </a:r>
          </a:p>
          <a:p>
            <a:pPr marL="0" indent="0">
              <a:buNone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Program is administered by the Office of Civilian Human Resources (OCHR), but we can help!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742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lIns="914400" rIns="914400"/>
          <a:lstStyle/>
          <a:p>
            <a:pPr eaLnBrk="1" hangingPunct="1"/>
            <a:r>
              <a:rPr lang="en-US" sz="4000" dirty="0" smtClean="0"/>
              <a:t>Leave Policies and Procedures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General rules</a:t>
            </a:r>
          </a:p>
          <a:p>
            <a:pPr lvl="1" eaLnBrk="1" hangingPunct="1"/>
            <a:r>
              <a:rPr lang="en-US" sz="2400" dirty="0" smtClean="0"/>
              <a:t>You should schedule leave in advance</a:t>
            </a:r>
          </a:p>
          <a:p>
            <a:pPr lvl="1" eaLnBrk="1" hangingPunct="1"/>
            <a:r>
              <a:rPr lang="en-US" sz="2400" dirty="0" smtClean="0"/>
              <a:t>Unscheduled leave should be limited to emergency situations only</a:t>
            </a:r>
          </a:p>
          <a:p>
            <a:pPr eaLnBrk="1" hangingPunct="1"/>
            <a:r>
              <a:rPr lang="en-US" sz="2800" dirty="0" smtClean="0"/>
              <a:t>Unscheduled leave</a:t>
            </a:r>
          </a:p>
          <a:p>
            <a:pPr lvl="1" eaLnBrk="1" hangingPunct="1"/>
            <a:r>
              <a:rPr lang="en-US" sz="2400" dirty="0" smtClean="0"/>
              <a:t>Time limits for reporting unscheduled absences</a:t>
            </a:r>
          </a:p>
          <a:p>
            <a:pPr eaLnBrk="1" hangingPunct="1"/>
            <a:r>
              <a:rPr lang="en-US" sz="2800" dirty="0" smtClean="0"/>
              <a:t>Supervisor has authority to approve/disapprove</a:t>
            </a:r>
          </a:p>
          <a:p>
            <a:pPr lvl="1" eaLnBrk="1" hangingPunct="1"/>
            <a:r>
              <a:rPr lang="en-US" sz="2400" dirty="0" smtClean="0"/>
              <a:t>Within certain limitations</a:t>
            </a:r>
          </a:p>
          <a:p>
            <a:r>
              <a:rPr lang="en-US" sz="2800" dirty="0" smtClean="0"/>
              <a:t>Other Leave Types</a:t>
            </a:r>
          </a:p>
          <a:p>
            <a:pPr lvl="1"/>
            <a:r>
              <a:rPr lang="en-US" sz="2400" dirty="0"/>
              <a:t>Family Medical Leave Act (FMLA), Family Friendly Leave Act, and Federal Employee Paid Leave </a:t>
            </a:r>
            <a:r>
              <a:rPr lang="en-US" sz="2400" dirty="0" smtClean="0"/>
              <a:t>Act</a:t>
            </a:r>
          </a:p>
        </p:txBody>
      </p:sp>
    </p:spTree>
    <p:extLst>
      <p:ext uri="{BB962C8B-B14F-4D97-AF65-F5344CB8AC3E}">
        <p14:creationId xmlns:p14="http://schemas.microsoft.com/office/powerpoint/2010/main" val="129885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H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ARH Template</Template>
  <TotalTime>1481</TotalTime>
  <Words>727</Words>
  <Application>Microsoft Office PowerPoint</Application>
  <PresentationFormat>On-screen Show (4:3)</PresentationFormat>
  <Paragraphs>142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ARH Template</vt:lpstr>
      <vt:lpstr>Labor and Employee Relations </vt:lpstr>
      <vt:lpstr>What we do ….</vt:lpstr>
      <vt:lpstr>Standards of Conduct</vt:lpstr>
      <vt:lpstr>Drug-Free Workplace</vt:lpstr>
      <vt:lpstr>Are You in a Bargaining Unit? </vt:lpstr>
      <vt:lpstr>Work Schedule, Telework  and Weather Emergencies</vt:lpstr>
      <vt:lpstr>Federal Benefits</vt:lpstr>
      <vt:lpstr>Civilian Benefits Center  Information </vt:lpstr>
      <vt:lpstr>Leave Policies and Procedures</vt:lpstr>
      <vt:lpstr>Injury Compensation</vt:lpstr>
      <vt:lpstr> Civilian Employee Assistance  Program (CEAP)</vt:lpstr>
      <vt:lpstr>Your Performance System</vt:lpstr>
      <vt:lpstr>LER Provided Training</vt:lpstr>
      <vt:lpstr>Contact Information</vt:lpstr>
      <vt:lpstr>Questions</vt:lpstr>
    </vt:vector>
  </TitlesOfParts>
  <Company>NMCI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Brown CIV H Les</dc:creator>
  <cp:lastModifiedBy>Sharrett CIV Brittney A</cp:lastModifiedBy>
  <cp:revision>108</cp:revision>
  <cp:lastPrinted>2019-07-22T12:26:24Z</cp:lastPrinted>
  <dcterms:created xsi:type="dcterms:W3CDTF">2014-10-29T19:01:18Z</dcterms:created>
  <dcterms:modified xsi:type="dcterms:W3CDTF">2021-01-13T19:31:46Z</dcterms:modified>
</cp:coreProperties>
</file>